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3" r:id="rId2"/>
  </p:sldMasterIdLst>
  <p:notesMasterIdLst>
    <p:notesMasterId r:id="rId23"/>
  </p:notesMasterIdLst>
  <p:handoutMasterIdLst>
    <p:handoutMasterId r:id="rId24"/>
  </p:handoutMasterIdLst>
  <p:sldIdLst>
    <p:sldId id="325" r:id="rId3"/>
    <p:sldId id="344" r:id="rId4"/>
    <p:sldId id="351" r:id="rId5"/>
    <p:sldId id="352" r:id="rId6"/>
    <p:sldId id="353" r:id="rId7"/>
    <p:sldId id="354" r:id="rId8"/>
    <p:sldId id="355" r:id="rId9"/>
    <p:sldId id="356" r:id="rId10"/>
    <p:sldId id="357" r:id="rId11"/>
    <p:sldId id="358" r:id="rId12"/>
    <p:sldId id="363" r:id="rId13"/>
    <p:sldId id="364" r:id="rId14"/>
    <p:sldId id="362" r:id="rId15"/>
    <p:sldId id="360" r:id="rId16"/>
    <p:sldId id="361" r:id="rId17"/>
    <p:sldId id="350" r:id="rId18"/>
    <p:sldId id="345" r:id="rId19"/>
    <p:sldId id="346" r:id="rId20"/>
    <p:sldId id="347" r:id="rId21"/>
    <p:sldId id="32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9359" autoAdjust="0"/>
  </p:normalViewPr>
  <p:slideViewPr>
    <p:cSldViewPr snapToGrid="0">
      <p:cViewPr varScale="1">
        <p:scale>
          <a:sx n="85" d="100"/>
          <a:sy n="85" d="100"/>
        </p:scale>
        <p:origin x="1099" y="62"/>
      </p:cViewPr>
      <p:guideLst/>
    </p:cSldViewPr>
  </p:slideViewPr>
  <p:notesTextViewPr>
    <p:cViewPr>
      <p:scale>
        <a:sx n="3" d="2"/>
        <a:sy n="3" d="2"/>
      </p:scale>
      <p:origin x="0" y="0"/>
    </p:cViewPr>
  </p:notesTextViewPr>
  <p:notesViewPr>
    <p:cSldViewPr snapToGrid="0">
      <p:cViewPr varScale="1">
        <p:scale>
          <a:sx n="83" d="100"/>
          <a:sy n="83" d="100"/>
        </p:scale>
        <p:origin x="3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2150948-070F-08C4-66A1-2BD6C405636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CACF3A5-C96B-2CAF-C549-CA7D4262459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AD2B09A-726C-4907-9D6B-9AFEACC4D00A}" type="datetimeFigureOut">
              <a:rPr lang="en-US" smtClean="0"/>
              <a:t>08/20/2025</a:t>
            </a:fld>
            <a:endParaRPr lang="en-US"/>
          </a:p>
        </p:txBody>
      </p:sp>
      <p:sp>
        <p:nvSpPr>
          <p:cNvPr id="4" name="Footer Placeholder 3">
            <a:extLst>
              <a:ext uri="{FF2B5EF4-FFF2-40B4-BE49-F238E27FC236}">
                <a16:creationId xmlns:a16="http://schemas.microsoft.com/office/drawing/2014/main" id="{633D0D14-230F-6333-548D-A21363A2013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725B3A19-E5F3-0391-681E-619CBC3FA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BB4B950-12EF-499F-AB86-A876E1A20A90}" type="slidenum">
              <a:rPr lang="en-US" smtClean="0"/>
              <a:t>‹#›</a:t>
            </a:fld>
            <a:endParaRPr lang="en-US"/>
          </a:p>
        </p:txBody>
      </p:sp>
    </p:spTree>
    <p:extLst>
      <p:ext uri="{BB962C8B-B14F-4D97-AF65-F5344CB8AC3E}">
        <p14:creationId xmlns:p14="http://schemas.microsoft.com/office/powerpoint/2010/main" val="6204721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99AA86-DE88-46EC-9B59-9F077C745F45}" type="datetimeFigureOut">
              <a:rPr lang="en-US" smtClean="0"/>
              <a:t>08/20/2025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5CB1D6-1628-43B1-98B7-79312696C38B}" type="slidenum">
              <a:rPr lang="en-US" smtClean="0"/>
              <a:t>‹#›</a:t>
            </a:fld>
            <a:endParaRPr lang="en-US"/>
          </a:p>
        </p:txBody>
      </p:sp>
    </p:spTree>
    <p:extLst>
      <p:ext uri="{BB962C8B-B14F-4D97-AF65-F5344CB8AC3E}">
        <p14:creationId xmlns:p14="http://schemas.microsoft.com/office/powerpoint/2010/main" val="4119691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75CB1D6-1628-43B1-98B7-79312696C38B}" type="slidenum">
              <a:rPr lang="en-US" smtClean="0"/>
              <a:t>3</a:t>
            </a:fld>
            <a:endParaRPr lang="en-US"/>
          </a:p>
        </p:txBody>
      </p:sp>
    </p:spTree>
    <p:extLst>
      <p:ext uri="{BB962C8B-B14F-4D97-AF65-F5344CB8AC3E}">
        <p14:creationId xmlns:p14="http://schemas.microsoft.com/office/powerpoint/2010/main" val="2919523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bg>
      <p:bgPr>
        <a:gradFill flip="none" rotWithShape="1">
          <a:gsLst>
            <a:gs pos="43000">
              <a:schemeClr val="accent1">
                <a:lumMod val="5000"/>
                <a:lumOff val="95000"/>
              </a:schemeClr>
            </a:gs>
            <a:gs pos="100000">
              <a:srgbClr val="002060"/>
            </a:gs>
          </a:gsLst>
          <a:lin ang="2700000" scaled="1"/>
          <a:tileRect/>
        </a:gradFill>
        <a:effectLst/>
      </p:bgPr>
    </p:bg>
    <p:spTree>
      <p:nvGrpSpPr>
        <p:cNvPr id="1" name=""/>
        <p:cNvGrpSpPr/>
        <p:nvPr/>
      </p:nvGrpSpPr>
      <p:grpSpPr>
        <a:xfrm>
          <a:off x="0" y="0"/>
          <a:ext cx="0" cy="0"/>
          <a:chOff x="0" y="0"/>
          <a:chExt cx="0" cy="0"/>
        </a:xfrm>
      </p:grpSpPr>
      <p:pic>
        <p:nvPicPr>
          <p:cNvPr id="6" name="Picture 5" descr="A poster with a group of soldiers&#10;&#10;Description automatically generated">
            <a:extLst>
              <a:ext uri="{FF2B5EF4-FFF2-40B4-BE49-F238E27FC236}">
                <a16:creationId xmlns:a16="http://schemas.microsoft.com/office/drawing/2014/main" id="{53A24C58-B707-1EF9-93EE-AE2BA9BB78E6}"/>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736" y="136526"/>
            <a:ext cx="1893654" cy="2332982"/>
          </a:xfrm>
          <a:prstGeom prst="rect">
            <a:avLst/>
          </a:prstGeom>
        </p:spPr>
      </p:pic>
      <p:sp>
        <p:nvSpPr>
          <p:cNvPr id="7" name="Title Placeholder 1">
            <a:extLst>
              <a:ext uri="{FF2B5EF4-FFF2-40B4-BE49-F238E27FC236}">
                <a16:creationId xmlns:a16="http://schemas.microsoft.com/office/drawing/2014/main" id="{CF5EE5AB-6937-AF27-AC6F-6D5793D0066A}"/>
              </a:ext>
            </a:extLst>
          </p:cNvPr>
          <p:cNvSpPr>
            <a:spLocks noGrp="1"/>
          </p:cNvSpPr>
          <p:nvPr>
            <p:ph type="title" hasCustomPrompt="1"/>
          </p:nvPr>
        </p:nvSpPr>
        <p:spPr>
          <a:xfrm>
            <a:off x="3891809" y="2419643"/>
            <a:ext cx="6335227" cy="1130915"/>
          </a:xfrm>
          <a:prstGeom prst="rect">
            <a:avLst/>
          </a:prstGeom>
          <a:noFill/>
        </p:spPr>
        <p:txBody>
          <a:bodyPr vert="horz" lIns="91440" tIns="45720" rIns="91440" bIns="45720" rtlCol="0" anchor="ctr">
            <a:normAutofit/>
          </a:bodyPr>
          <a:lstStyle>
            <a:lvl1pPr algn="ctr">
              <a:defRPr sz="6600">
                <a:solidFill>
                  <a:srgbClr val="C00000"/>
                </a:solidFill>
                <a:latin typeface="Arial" panose="020B0604020202020204" pitchFamily="34" charset="0"/>
                <a:ea typeface="Calibri Light" panose="020F0302020204030204" pitchFamily="34" charset="0"/>
                <a:cs typeface="Arial" panose="020B0604020202020204" pitchFamily="34" charset="0"/>
              </a:defRPr>
            </a:lvl1pPr>
          </a:lstStyle>
          <a:p>
            <a:r>
              <a:rPr lang="en-US" dirty="0"/>
              <a:t>Master title </a:t>
            </a:r>
          </a:p>
        </p:txBody>
      </p:sp>
      <p:sp>
        <p:nvSpPr>
          <p:cNvPr id="8" name="Text Placeholder 7">
            <a:extLst>
              <a:ext uri="{FF2B5EF4-FFF2-40B4-BE49-F238E27FC236}">
                <a16:creationId xmlns:a16="http://schemas.microsoft.com/office/drawing/2014/main" id="{F353F715-BD48-C0BB-6508-FC9902AEC7DA}"/>
              </a:ext>
            </a:extLst>
          </p:cNvPr>
          <p:cNvSpPr>
            <a:spLocks noGrp="1"/>
          </p:cNvSpPr>
          <p:nvPr>
            <p:ph type="body" sz="quarter" idx="11" hasCustomPrompt="1"/>
          </p:nvPr>
        </p:nvSpPr>
        <p:spPr>
          <a:xfrm>
            <a:off x="3891810" y="3990887"/>
            <a:ext cx="6334716" cy="692900"/>
          </a:xfrm>
        </p:spPr>
        <p:txBody>
          <a:bodyPr/>
          <a:lstStyle>
            <a:lvl2pPr marL="457200" indent="0" algn="ctr">
              <a:buNone/>
              <a:defRPr>
                <a:solidFill>
                  <a:srgbClr val="C00000"/>
                </a:solidFill>
                <a:latin typeface="Arial" panose="020B0604020202020204" pitchFamily="34" charset="0"/>
                <a:ea typeface="Calibri Light" panose="020F0302020204030204" pitchFamily="34" charset="0"/>
                <a:cs typeface="Arial" panose="020B0604020202020204" pitchFamily="34" charset="0"/>
              </a:defRPr>
            </a:lvl2pPr>
            <a:lvl5pPr>
              <a:defRPr>
                <a:latin typeface="Calibri Light" panose="020F0302020204030204" pitchFamily="34" charset="0"/>
                <a:ea typeface="Calibri Light" panose="020F0302020204030204" pitchFamily="34" charset="0"/>
                <a:cs typeface="Calibri Light" panose="020F0302020204030204" pitchFamily="34" charset="0"/>
              </a:defRPr>
            </a:lvl5pPr>
          </a:lstStyle>
          <a:p>
            <a:pPr lvl="1"/>
            <a:r>
              <a:rPr lang="en-US" dirty="0"/>
              <a:t>By: Name</a:t>
            </a:r>
          </a:p>
          <a:p>
            <a:pPr lvl="4"/>
            <a:endParaRPr lang="en-US" dirty="0"/>
          </a:p>
        </p:txBody>
      </p:sp>
    </p:spTree>
    <p:extLst>
      <p:ext uri="{BB962C8B-B14F-4D97-AF65-F5344CB8AC3E}">
        <p14:creationId xmlns:p14="http://schemas.microsoft.com/office/powerpoint/2010/main" val="1725039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8C9372-5D10-A8BF-B92E-F8FA5210161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5596A941-065D-9489-8948-A266D1A050C2}"/>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4584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29BC472-3B43-1B59-F0C2-A951D778763C}"/>
              </a:ext>
            </a:extLst>
          </p:cNvPr>
          <p:cNvSpPr>
            <a:spLocks noGrp="1"/>
          </p:cNvSpPr>
          <p:nvPr>
            <p:ph sz="half" idx="1"/>
          </p:nvPr>
        </p:nvSpPr>
        <p:spPr>
          <a:xfrm>
            <a:off x="262270" y="1825625"/>
            <a:ext cx="5757530" cy="466725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CF95577-D6BD-EA38-0F44-D3FB471035A0}"/>
              </a:ext>
            </a:extLst>
          </p:cNvPr>
          <p:cNvSpPr>
            <a:spLocks noGrp="1"/>
          </p:cNvSpPr>
          <p:nvPr>
            <p:ph sz="half" idx="2"/>
          </p:nvPr>
        </p:nvSpPr>
        <p:spPr>
          <a:xfrm>
            <a:off x="6172200" y="1825624"/>
            <a:ext cx="5757530" cy="46672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Placeholder 1">
            <a:extLst>
              <a:ext uri="{FF2B5EF4-FFF2-40B4-BE49-F238E27FC236}">
                <a16:creationId xmlns:a16="http://schemas.microsoft.com/office/drawing/2014/main" id="{BFBD0632-8363-FDC9-9BB9-D30FC451B7B1}"/>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8529908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6C53E9A-34B2-2F8C-0C1E-D9FD710D398D}"/>
              </a:ext>
            </a:extLst>
          </p:cNvPr>
          <p:cNvSpPr>
            <a:spLocks noGrp="1"/>
          </p:cNvSpPr>
          <p:nvPr>
            <p:ph type="body" idx="1"/>
          </p:nvPr>
        </p:nvSpPr>
        <p:spPr>
          <a:xfrm>
            <a:off x="283535" y="1822928"/>
            <a:ext cx="5721129"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DAA275DC-6EE8-8E2D-298E-7F6D8FB147AF}"/>
              </a:ext>
            </a:extLst>
          </p:cNvPr>
          <p:cNvSpPr>
            <a:spLocks noGrp="1"/>
          </p:cNvSpPr>
          <p:nvPr>
            <p:ph sz="half" idx="2"/>
          </p:nvPr>
        </p:nvSpPr>
        <p:spPr>
          <a:xfrm>
            <a:off x="283535" y="2646839"/>
            <a:ext cx="5721129" cy="3846035"/>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4A474CFE-13BD-01BD-8154-CD421D20B7B5}"/>
              </a:ext>
            </a:extLst>
          </p:cNvPr>
          <p:cNvSpPr>
            <a:spLocks noGrp="1"/>
          </p:cNvSpPr>
          <p:nvPr>
            <p:ph type="body" sz="quarter" idx="3"/>
          </p:nvPr>
        </p:nvSpPr>
        <p:spPr>
          <a:xfrm>
            <a:off x="6179288" y="1822928"/>
            <a:ext cx="5743353"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AC96B47-CC02-042D-2FEE-917F26021FCE}"/>
              </a:ext>
            </a:extLst>
          </p:cNvPr>
          <p:cNvSpPr>
            <a:spLocks noGrp="1"/>
          </p:cNvSpPr>
          <p:nvPr>
            <p:ph sz="quarter" idx="4"/>
          </p:nvPr>
        </p:nvSpPr>
        <p:spPr>
          <a:xfrm>
            <a:off x="6179288" y="2646840"/>
            <a:ext cx="5743353" cy="3846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itle Placeholder 1">
            <a:extLst>
              <a:ext uri="{FF2B5EF4-FFF2-40B4-BE49-F238E27FC236}">
                <a16:creationId xmlns:a16="http://schemas.microsoft.com/office/drawing/2014/main" id="{E987442D-27D8-C763-E559-422373A6D27C}"/>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2820199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8AD4B344-FD11-E767-E370-A98C227718B7}"/>
              </a:ext>
            </a:extLst>
          </p:cNvPr>
          <p:cNvSpPr>
            <a:spLocks noGrp="1"/>
          </p:cNvSpPr>
          <p:nvPr>
            <p:ph type="pic" idx="1"/>
          </p:nvPr>
        </p:nvSpPr>
        <p:spPr>
          <a:xfrm>
            <a:off x="4720856" y="1835888"/>
            <a:ext cx="7208874" cy="465698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214412-661B-A49F-B58F-9110A7AC6F9E}"/>
              </a:ext>
            </a:extLst>
          </p:cNvPr>
          <p:cNvSpPr>
            <a:spLocks noGrp="1"/>
          </p:cNvSpPr>
          <p:nvPr>
            <p:ph type="body" sz="half" idx="2"/>
          </p:nvPr>
        </p:nvSpPr>
        <p:spPr>
          <a:xfrm>
            <a:off x="290624" y="1835887"/>
            <a:ext cx="4219132" cy="46569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Title Placeholder 1">
            <a:extLst>
              <a:ext uri="{FF2B5EF4-FFF2-40B4-BE49-F238E27FC236}">
                <a16:creationId xmlns:a16="http://schemas.microsoft.com/office/drawing/2014/main" id="{557F62E6-C18E-9D6C-8374-F229E83937E6}"/>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16826995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1"/>
        </a:solidFill>
        <a:effectLst/>
      </p:bgPr>
    </p:bg>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6333" y="341006"/>
            <a:ext cx="10413016"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lvl1pPr>
              <a:defRPr/>
            </a:lvl1pPr>
          </a:lstStyle>
          <a:p>
            <a:endParaRPr lang="en-US" dirty="0"/>
          </a:p>
        </p:txBody>
      </p:sp>
      <p:pic>
        <p:nvPicPr>
          <p:cNvPr id="7" name="Content Placeholder 4" descr="A picture containing clipart&#10;&#10;Description automatically generated">
            <a:extLst>
              <a:ext uri="{FF2B5EF4-FFF2-40B4-BE49-F238E27FC236}">
                <a16:creationId xmlns:a16="http://schemas.microsoft.com/office/drawing/2014/main" id="{92FBCA07-069F-E952-33CE-15BE200CD5C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506432" y="2278911"/>
            <a:ext cx="3179135" cy="3683366"/>
          </a:xfrm>
          <a:prstGeom prst="rect">
            <a:avLst/>
          </a:prstGeom>
        </p:spPr>
      </p:pic>
    </p:spTree>
    <p:extLst>
      <p:ext uri="{BB962C8B-B14F-4D97-AF65-F5344CB8AC3E}">
        <p14:creationId xmlns:p14="http://schemas.microsoft.com/office/powerpoint/2010/main" val="2271316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6" name="Title Placeholder 1">
            <a:extLst>
              <a:ext uri="{FF2B5EF4-FFF2-40B4-BE49-F238E27FC236}">
                <a16:creationId xmlns:a16="http://schemas.microsoft.com/office/drawing/2014/main" id="{9631829D-7A66-FB1B-94A0-1AEF03F80B58}"/>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Tree>
    <p:extLst>
      <p:ext uri="{BB962C8B-B14F-4D97-AF65-F5344CB8AC3E}">
        <p14:creationId xmlns:p14="http://schemas.microsoft.com/office/powerpoint/2010/main" val="3322637263"/>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4.xml"/><Relationship Id="rId7"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118DAD5-FEF3-0769-345E-B1DDE61BFEB8}"/>
              </a:ext>
            </a:extLst>
          </p:cNvPr>
          <p:cNvSpPr>
            <a:spLocks noGrp="1"/>
          </p:cNvSpPr>
          <p:nvPr>
            <p:ph type="title"/>
          </p:nvPr>
        </p:nvSpPr>
        <p:spPr>
          <a:xfrm>
            <a:off x="838200" y="365125"/>
            <a:ext cx="10515600" cy="1325563"/>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endParaRPr lang="en-US" dirty="0"/>
          </a:p>
        </p:txBody>
      </p:sp>
      <p:sp>
        <p:nvSpPr>
          <p:cNvPr id="3" name="Text Placeholder 2">
            <a:extLst>
              <a:ext uri="{FF2B5EF4-FFF2-40B4-BE49-F238E27FC236}">
                <a16:creationId xmlns:a16="http://schemas.microsoft.com/office/drawing/2014/main" id="{05DF04AE-78D5-97C8-C465-E902D2374B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578DFDE8-A712-810B-67E6-B08CDBC51DCA}"/>
              </a:ext>
            </a:extLst>
          </p:cNvPr>
          <p:cNvSpPr>
            <a:spLocks noGrp="1"/>
          </p:cNvSpPr>
          <p:nvPr>
            <p:ph type="dt" sz="half" idx="2"/>
          </p:nvPr>
        </p:nvSpPr>
        <p:spPr>
          <a:xfrm>
            <a:off x="8350541" y="5501445"/>
            <a:ext cx="2743200" cy="365125"/>
          </a:xfrm>
          <a:prstGeom prst="rect">
            <a:avLst/>
          </a:prstGeom>
        </p:spPr>
        <p:txBody>
          <a:bodyPr vert="horz" lIns="91440" tIns="45720" rIns="91440" bIns="45720" rtlCol="0" anchor="ctr"/>
          <a:lstStyle>
            <a:lvl1pPr algn="l">
              <a:defRPr sz="1200">
                <a:solidFill>
                  <a:srgbClr val="C00000"/>
                </a:solidFill>
                <a:latin typeface="Arial" panose="020B0604020202020204" pitchFamily="34" charset="0"/>
                <a:cs typeface="Arial" panose="020B0604020202020204" pitchFamily="34" charset="0"/>
              </a:defRPr>
            </a:lvl1pPr>
          </a:lstStyle>
          <a:p>
            <a:endParaRPr lang="en-US" dirty="0"/>
          </a:p>
        </p:txBody>
      </p:sp>
    </p:spTree>
    <p:extLst>
      <p:ext uri="{BB962C8B-B14F-4D97-AF65-F5344CB8AC3E}">
        <p14:creationId xmlns:p14="http://schemas.microsoft.com/office/powerpoint/2010/main" val="2971718077"/>
      </p:ext>
    </p:extLst>
  </p:cSld>
  <p:clrMap bg1="lt1" tx1="dk1" bg2="lt2" tx2="dk2" accent1="accent1" accent2="accent2" accent3="accent3" accent4="accent4" accent5="accent5" accent6="accent6" hlink="hlink" folHlink="folHlink"/>
  <p:sldLayoutIdLst>
    <p:sldLayoutId id="2147483681" r:id="rId1"/>
  </p:sldLayoutIdLst>
  <p:txStyles>
    <p:titleStyle>
      <a:lvl1pPr algn="ctr" defTabSz="914400" rtl="0" eaLnBrk="1" latinLnBrk="0" hangingPunct="1">
        <a:lnSpc>
          <a:spcPct val="90000"/>
        </a:lnSpc>
        <a:spcBef>
          <a:spcPct val="0"/>
        </a:spcBef>
        <a:buNone/>
        <a:defRPr sz="4400" b="1" kern="1200">
          <a:solidFill>
            <a:srgbClr val="CC0000"/>
          </a:solidFill>
          <a:latin typeface="Arial" panose="020B0604020202020204" pitchFamily="34" charset="0"/>
          <a:ea typeface="Calibri Light" panose="020F0302020204030204" pitchFamily="34" charset="0"/>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b="1" kern="1200">
          <a:solidFill>
            <a:srgbClr val="C00000"/>
          </a:solidFill>
          <a:latin typeface="Arial" panose="020B0604020202020204" pitchFamily="34" charset="0"/>
          <a:ea typeface="Calibri Light" panose="020F0302020204030204" pitchFamily="34" charset="0"/>
          <a:cs typeface="Arial" panose="020B0604020202020204" pitchFamily="34" charset="0"/>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rgbClr val="C00000"/>
          </a:solidFill>
          <a:latin typeface="Arial" panose="020B0604020202020204" pitchFamily="34" charset="0"/>
          <a:ea typeface="Calibri Light" panose="020F0302020204030204" pitchFamily="34" charset="0"/>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14F8D4F-BB5E-632B-5E12-BBEE88C0A8CE}"/>
              </a:ext>
            </a:extLst>
          </p:cNvPr>
          <p:cNvSpPr>
            <a:spLocks noGrp="1"/>
          </p:cNvSpPr>
          <p:nvPr>
            <p:ph type="title"/>
          </p:nvPr>
        </p:nvSpPr>
        <p:spPr>
          <a:xfrm>
            <a:off x="1565999" y="341006"/>
            <a:ext cx="10413350" cy="1251024"/>
          </a:xfrm>
          <a:prstGeom prst="rect">
            <a:avLst/>
          </a:prstGeom>
          <a:gradFill>
            <a:gsLst>
              <a:gs pos="0">
                <a:schemeClr val="accent1">
                  <a:lumMod val="5000"/>
                  <a:lumOff val="95000"/>
                </a:schemeClr>
              </a:gs>
              <a:gs pos="100000">
                <a:srgbClr val="002060"/>
              </a:gs>
            </a:gsLst>
            <a:lin ang="5400000" scaled="1"/>
          </a:gradFill>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FF74F1A9-3895-673F-7863-D2F629CE4133}"/>
              </a:ext>
            </a:extLst>
          </p:cNvPr>
          <p:cNvSpPr>
            <a:spLocks noGrp="1"/>
          </p:cNvSpPr>
          <p:nvPr>
            <p:ph type="body" idx="1"/>
          </p:nvPr>
        </p:nvSpPr>
        <p:spPr>
          <a:xfrm>
            <a:off x="276447" y="1825625"/>
            <a:ext cx="11653283" cy="466725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descr="A poster with a group of soldiers&#10;&#10;Description automatically generated">
            <a:extLst>
              <a:ext uri="{FF2B5EF4-FFF2-40B4-BE49-F238E27FC236}">
                <a16:creationId xmlns:a16="http://schemas.microsoft.com/office/drawing/2014/main" id="{0832555F-6ECD-1615-6D46-EFF71A4A91F9}"/>
              </a:ext>
            </a:extLst>
          </p:cNvPr>
          <p:cNvPicPr/>
          <p:nvPr userDrawn="1"/>
        </p:nvPicPr>
        <p:blipFill>
          <a:blip r:embed="rId8">
            <a:extLst>
              <a:ext uri="{28A0092B-C50C-407E-A947-70E740481C1C}">
                <a14:useLocalDpi xmlns:a14="http://schemas.microsoft.com/office/drawing/2010/main" val="0"/>
              </a:ext>
            </a:extLst>
          </a:blip>
          <a:stretch>
            <a:fillRect/>
          </a:stretch>
        </p:blipFill>
        <p:spPr>
          <a:xfrm>
            <a:off x="160020" y="136525"/>
            <a:ext cx="1356360" cy="1659987"/>
          </a:xfrm>
          <a:prstGeom prst="rect">
            <a:avLst/>
          </a:prstGeom>
        </p:spPr>
      </p:pic>
    </p:spTree>
    <p:extLst>
      <p:ext uri="{BB962C8B-B14F-4D97-AF65-F5344CB8AC3E}">
        <p14:creationId xmlns:p14="http://schemas.microsoft.com/office/powerpoint/2010/main" val="1232973336"/>
      </p:ext>
    </p:extLst>
  </p:cSld>
  <p:clrMap bg1="lt1" tx1="dk1" bg2="lt2" tx2="dk2" accent1="accent1" accent2="accent2" accent3="accent3" accent4="accent4" accent5="accent5" accent6="accent6" hlink="hlink" folHlink="folHlink"/>
  <p:sldLayoutIdLst>
    <p:sldLayoutId id="2147483685" r:id="rId1"/>
    <p:sldLayoutId id="2147483687" r:id="rId2"/>
    <p:sldLayoutId id="2147483688" r:id="rId3"/>
    <p:sldLayoutId id="2147483692" r:id="rId4"/>
    <p:sldLayoutId id="2147483690" r:id="rId5"/>
    <p:sldLayoutId id="2147483693" r:id="rId6"/>
  </p:sldLayoutIdLst>
  <p:txStyles>
    <p:titleStyle>
      <a:lvl1pPr algn="ctr" defTabSz="914400" rtl="0" eaLnBrk="1" latinLnBrk="0" hangingPunct="1">
        <a:lnSpc>
          <a:spcPct val="90000"/>
        </a:lnSpc>
        <a:spcBef>
          <a:spcPct val="0"/>
        </a:spcBef>
        <a:buNone/>
        <a:defRPr sz="4400" b="1" kern="1200">
          <a:solidFill>
            <a:srgbClr val="C00000"/>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48AD6-0B9E-091D-AD8B-99552710F85A}"/>
              </a:ext>
            </a:extLst>
          </p:cNvPr>
          <p:cNvSpPr>
            <a:spLocks noGrp="1"/>
          </p:cNvSpPr>
          <p:nvPr>
            <p:ph type="title"/>
          </p:nvPr>
        </p:nvSpPr>
        <p:spPr>
          <a:xfrm>
            <a:off x="1866900" y="2298085"/>
            <a:ext cx="8458199" cy="1130915"/>
          </a:xfrm>
        </p:spPr>
        <p:txBody>
          <a:bodyPr>
            <a:normAutofit/>
          </a:bodyPr>
          <a:lstStyle/>
          <a:p>
            <a:r>
              <a:rPr lang="en-US" dirty="0"/>
              <a:t>Pension Made Easy</a:t>
            </a:r>
          </a:p>
        </p:txBody>
      </p:sp>
      <p:sp>
        <p:nvSpPr>
          <p:cNvPr id="3" name="Text Placeholder 2">
            <a:extLst>
              <a:ext uri="{FF2B5EF4-FFF2-40B4-BE49-F238E27FC236}">
                <a16:creationId xmlns:a16="http://schemas.microsoft.com/office/drawing/2014/main" id="{634D885C-BFC9-49A5-6629-2F2835BEFB0B}"/>
              </a:ext>
            </a:extLst>
          </p:cNvPr>
          <p:cNvSpPr>
            <a:spLocks noGrp="1"/>
          </p:cNvSpPr>
          <p:nvPr>
            <p:ph type="body" sz="quarter" idx="11"/>
          </p:nvPr>
        </p:nvSpPr>
        <p:spPr>
          <a:xfrm>
            <a:off x="5857284" y="4283137"/>
            <a:ext cx="6334716" cy="692900"/>
          </a:xfrm>
        </p:spPr>
        <p:txBody>
          <a:bodyPr/>
          <a:lstStyle/>
          <a:p>
            <a:r>
              <a:rPr lang="en-US" dirty="0"/>
              <a:t>Claims Office Productions</a:t>
            </a:r>
          </a:p>
        </p:txBody>
      </p:sp>
    </p:spTree>
    <p:extLst>
      <p:ext uri="{BB962C8B-B14F-4D97-AF65-F5344CB8AC3E}">
        <p14:creationId xmlns:p14="http://schemas.microsoft.com/office/powerpoint/2010/main" val="38565344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045D1E6-8E9F-E3D8-0CEE-46E2B3A5CECC}"/>
              </a:ext>
            </a:extLst>
          </p:cNvPr>
          <p:cNvSpPr>
            <a:spLocks noGrp="1"/>
          </p:cNvSpPr>
          <p:nvPr>
            <p:ph idx="1"/>
          </p:nvPr>
        </p:nvSpPr>
        <p:spPr/>
        <p:txBody>
          <a:bodyPr>
            <a:normAutofit/>
          </a:bodyPr>
          <a:lstStyle/>
          <a:p>
            <a:pPr marL="0" indent="0" algn="ctr">
              <a:buNone/>
            </a:pPr>
            <a:r>
              <a:rPr lang="en-US" dirty="0"/>
              <a:t>Veteran # 1 is not married and has no dependents.  He was a farmer and did not pay into Social Security.  So, he has no income and is over the age of 65, and uses the VA for all his health care and does not have Medicare. He lives at home and is healthy.  He is a wartime veteran, which makes it easy. </a:t>
            </a:r>
          </a:p>
          <a:p>
            <a:endParaRPr lang="en-US" dirty="0"/>
          </a:p>
          <a:p>
            <a:pPr marL="0" indent="0" algn="ctr">
              <a:buNone/>
            </a:pPr>
            <a:r>
              <a:rPr lang="en-US" dirty="0"/>
              <a:t>How much will he get?</a:t>
            </a:r>
          </a:p>
          <a:p>
            <a:endParaRPr lang="en-US" dirty="0"/>
          </a:p>
        </p:txBody>
      </p:sp>
      <p:sp>
        <p:nvSpPr>
          <p:cNvPr id="3" name="Title 2">
            <a:extLst>
              <a:ext uri="{FF2B5EF4-FFF2-40B4-BE49-F238E27FC236}">
                <a16:creationId xmlns:a16="http://schemas.microsoft.com/office/drawing/2014/main" id="{B039E499-88A7-4CC2-8781-3CF12C5CA493}"/>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2250429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C76C91F6-1EC1-26A5-E5DF-6F927CC8ECB3}"/>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Veteran # 1 would get the base rate for a single veteran.</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$16,965 Yearly</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$1,413 monthly</a:t>
            </a:r>
          </a:p>
        </p:txBody>
      </p:sp>
      <p:sp>
        <p:nvSpPr>
          <p:cNvPr id="5" name="Title 4">
            <a:extLst>
              <a:ext uri="{FF2B5EF4-FFF2-40B4-BE49-F238E27FC236}">
                <a16:creationId xmlns:a16="http://schemas.microsoft.com/office/drawing/2014/main" id="{02FF27F3-BC40-912C-4B70-E28AA19AE9BA}"/>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2357356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9210F-034D-DE36-44E5-0DBDE92AE827}"/>
            </a:ext>
          </a:extLst>
        </p:cNvPr>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EB8C77F-82A5-206D-1133-6125FE9E2D08}"/>
              </a:ext>
            </a:extLst>
          </p:cNvPr>
          <p:cNvSpPr>
            <a:spLocks noGrp="1"/>
          </p:cNvSpPr>
          <p:nvPr>
            <p:ph idx="1"/>
          </p:nvPr>
        </p:nvSpPr>
        <p:spPr/>
        <p:txBody>
          <a:bodyPr/>
          <a:lstStyle/>
          <a:p>
            <a:pPr marL="0" indent="0" algn="ctr">
              <a:buNone/>
            </a:pPr>
            <a:r>
              <a:rPr lang="en-US" dirty="0"/>
              <a:t>Veteran # 2 is not married and has no dependents. He is 54 years old, has no income, and no medical expenses; he gets all his care at the VA. (What else do we need to know?)</a:t>
            </a:r>
          </a:p>
          <a:p>
            <a:pPr marL="0" indent="0" algn="ctr">
              <a:buNone/>
            </a:pPr>
            <a:endParaRPr lang="en-US" dirty="0"/>
          </a:p>
          <a:p>
            <a:pPr marL="0" indent="0" algn="ctr">
              <a:buNone/>
            </a:pPr>
            <a:r>
              <a:rPr lang="en-US" dirty="0"/>
              <a:t>How much will he get?</a:t>
            </a:r>
          </a:p>
          <a:p>
            <a:endParaRPr lang="en-US" dirty="0"/>
          </a:p>
        </p:txBody>
      </p:sp>
      <p:sp>
        <p:nvSpPr>
          <p:cNvPr id="5" name="Title 4">
            <a:extLst>
              <a:ext uri="{FF2B5EF4-FFF2-40B4-BE49-F238E27FC236}">
                <a16:creationId xmlns:a16="http://schemas.microsoft.com/office/drawing/2014/main" id="{F00C77F0-1865-1A99-E77C-FF8B25186C5E}"/>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9799540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4893DE-0FD2-F2D6-B5D1-BCAB338AB92E}"/>
              </a:ext>
            </a:extLst>
          </p:cNvPr>
          <p:cNvSpPr>
            <a:spLocks noGrp="1"/>
          </p:cNvSpPr>
          <p:nvPr>
            <p:ph idx="1"/>
          </p:nvPr>
        </p:nvSpPr>
        <p:spPr/>
        <p:txBody>
          <a:bodyPr/>
          <a:lstStyle/>
          <a:p>
            <a:endParaRPr lang="en-US" dirty="0"/>
          </a:p>
          <a:p>
            <a:pPr marL="0" indent="0">
              <a:buNone/>
            </a:pPr>
            <a:endParaRPr lang="en-US" dirty="0"/>
          </a:p>
        </p:txBody>
      </p:sp>
      <p:sp>
        <p:nvSpPr>
          <p:cNvPr id="4" name="Title 3">
            <a:extLst>
              <a:ext uri="{FF2B5EF4-FFF2-40B4-BE49-F238E27FC236}">
                <a16:creationId xmlns:a16="http://schemas.microsoft.com/office/drawing/2014/main" id="{3A5993D1-FA2F-3C70-EA5C-92D4CF67EDEB}"/>
              </a:ext>
            </a:extLst>
          </p:cNvPr>
          <p:cNvSpPr>
            <a:spLocks noGrp="1"/>
          </p:cNvSpPr>
          <p:nvPr>
            <p:ph type="title"/>
          </p:nvPr>
        </p:nvSpPr>
        <p:spPr/>
        <p:txBody>
          <a:bodyPr/>
          <a:lstStyle/>
          <a:p>
            <a:r>
              <a:rPr lang="en-US" dirty="0"/>
              <a:t>Scenario</a:t>
            </a:r>
          </a:p>
        </p:txBody>
      </p:sp>
      <p:sp>
        <p:nvSpPr>
          <p:cNvPr id="3" name="Content Placeholder 2">
            <a:extLst>
              <a:ext uri="{FF2B5EF4-FFF2-40B4-BE49-F238E27FC236}">
                <a16:creationId xmlns:a16="http://schemas.microsoft.com/office/drawing/2014/main" id="{1217F528-0AA0-1686-D648-854D05DCEA5A}"/>
              </a:ext>
            </a:extLst>
          </p:cNvPr>
          <p:cNvSpPr>
            <a:spLocks noGrp="1"/>
          </p:cNvSpPr>
          <p:nvPr>
            <p:ph sz="half" idx="4294967295"/>
          </p:nvPr>
        </p:nvSpPr>
        <p:spPr>
          <a:xfrm>
            <a:off x="513398" y="1909445"/>
            <a:ext cx="11416332" cy="4667250"/>
          </a:xfrm>
        </p:spPr>
        <p:txBody>
          <a:bodyPr/>
          <a:lstStyle/>
          <a:p>
            <a:r>
              <a:rPr lang="en-US" dirty="0"/>
              <a:t>Veteran # 2 could possibly be eligible if the VA determines he is 100% due to NSC disabilities and a wartime Veteran</a:t>
            </a:r>
          </a:p>
          <a:p>
            <a:r>
              <a:rPr lang="en-US" dirty="0"/>
              <a:t>$16,965 Yearly</a:t>
            </a:r>
          </a:p>
          <a:p>
            <a:r>
              <a:rPr lang="en-US" dirty="0"/>
              <a:t>$1,413 Monthly</a:t>
            </a:r>
          </a:p>
          <a:p>
            <a:pPr marL="0" indent="0">
              <a:buNone/>
            </a:pPr>
            <a:endParaRPr lang="en-US" dirty="0"/>
          </a:p>
        </p:txBody>
      </p:sp>
    </p:spTree>
    <p:extLst>
      <p:ext uri="{BB962C8B-B14F-4D97-AF65-F5344CB8AC3E}">
        <p14:creationId xmlns:p14="http://schemas.microsoft.com/office/powerpoint/2010/main" val="9525291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9884AA-C5F2-1C2D-09D1-04907DF913A2}"/>
              </a:ext>
            </a:extLst>
          </p:cNvPr>
          <p:cNvSpPr>
            <a:spLocks noGrp="1"/>
          </p:cNvSpPr>
          <p:nvPr>
            <p:ph idx="1"/>
          </p:nvPr>
        </p:nvSpPr>
        <p:spPr/>
        <p:txBody>
          <a:bodyPr/>
          <a:lstStyle/>
          <a:p>
            <a:r>
              <a:rPr lang="en-US" dirty="0"/>
              <a:t>Veteran # 3 is 80 years old, married, with no other dependents.  He served from Aug 1950 to September 1951</a:t>
            </a:r>
          </a:p>
          <a:p>
            <a:r>
              <a:rPr lang="en-US" dirty="0"/>
              <a:t>Social Security income = $1,078 for self and $488 for wife</a:t>
            </a:r>
          </a:p>
          <a:p>
            <a:r>
              <a:rPr lang="en-US" dirty="0"/>
              <a:t>Medical Expenses = $370 Medicare for himself and spouse per month </a:t>
            </a:r>
          </a:p>
          <a:p>
            <a:r>
              <a:rPr lang="en-US" dirty="0"/>
              <a:t>Etna Supplemental = $348 per month for himself and spouse</a:t>
            </a:r>
          </a:p>
          <a:p>
            <a:r>
              <a:rPr lang="en-US" dirty="0"/>
              <a:t>Part D = $70 per month for him self and spouse </a:t>
            </a:r>
          </a:p>
          <a:p>
            <a:endParaRPr lang="en-US" dirty="0"/>
          </a:p>
          <a:p>
            <a:pPr marL="0" indent="0" algn="ctr">
              <a:buNone/>
            </a:pPr>
            <a:r>
              <a:rPr lang="en-US" dirty="0"/>
              <a:t>How much will he get?</a:t>
            </a:r>
          </a:p>
        </p:txBody>
      </p:sp>
      <p:sp>
        <p:nvSpPr>
          <p:cNvPr id="3" name="Title 2">
            <a:extLst>
              <a:ext uri="{FF2B5EF4-FFF2-40B4-BE49-F238E27FC236}">
                <a16:creationId xmlns:a16="http://schemas.microsoft.com/office/drawing/2014/main" id="{A1022D3B-89AA-4C15-3557-1B9042B02B6E}"/>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6603442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D46EEA-41C8-1562-8755-85B145AEA7EE}"/>
              </a:ext>
            </a:extLst>
          </p:cNvPr>
          <p:cNvSpPr>
            <a:spLocks noGrp="1"/>
          </p:cNvSpPr>
          <p:nvPr>
            <p:ph idx="1"/>
          </p:nvPr>
        </p:nvSpPr>
        <p:spPr/>
        <p:txBody>
          <a:bodyPr/>
          <a:lstStyle/>
          <a:p>
            <a:r>
              <a:rPr lang="en-US" dirty="0"/>
              <a:t>Veteran # 3 </a:t>
            </a:r>
          </a:p>
          <a:p>
            <a:r>
              <a:rPr lang="en-US" dirty="0"/>
              <a:t>Income of $1,566 per month $18,792 per year</a:t>
            </a:r>
          </a:p>
          <a:p>
            <a:r>
              <a:rPr lang="en-US" dirty="0"/>
              <a:t>Med. expense $788 per month $9,456 per year minus UME $1102</a:t>
            </a:r>
          </a:p>
          <a:p>
            <a:r>
              <a:rPr lang="en-US" dirty="0"/>
              <a:t>Med. expense after UME $8354      $18,792 - $8,354 = $10438</a:t>
            </a:r>
          </a:p>
          <a:p>
            <a:r>
              <a:rPr lang="en-US" dirty="0"/>
              <a:t>Income after Med expenses $10,438- Vet W/1 dependent $22,216 base =$11,778 annual</a:t>
            </a:r>
          </a:p>
          <a:p>
            <a:r>
              <a:rPr lang="en-US" dirty="0"/>
              <a:t>Amount of Pension $981 per month</a:t>
            </a:r>
          </a:p>
        </p:txBody>
      </p:sp>
      <p:sp>
        <p:nvSpPr>
          <p:cNvPr id="3" name="Title 2">
            <a:extLst>
              <a:ext uri="{FF2B5EF4-FFF2-40B4-BE49-F238E27FC236}">
                <a16:creationId xmlns:a16="http://schemas.microsoft.com/office/drawing/2014/main" id="{7F1A527B-7044-1A0E-4684-FD838C5E194B}"/>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19544559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205358C-64C8-D4E2-0C98-ABFDC51B0CF3}"/>
              </a:ext>
            </a:extLst>
          </p:cNvPr>
          <p:cNvSpPr>
            <a:spLocks noGrp="1"/>
          </p:cNvSpPr>
          <p:nvPr>
            <p:ph idx="1"/>
          </p:nvPr>
        </p:nvSpPr>
        <p:spPr/>
        <p:txBody>
          <a:bodyPr/>
          <a:lstStyle/>
          <a:p>
            <a:r>
              <a:rPr lang="en-US" dirty="0"/>
              <a:t>Veteran # 4 is 69 years old, married, with no other dependents.  He served from Aug 1, 59-Feb 27, 1961</a:t>
            </a:r>
          </a:p>
          <a:p>
            <a:r>
              <a:rPr lang="en-US" dirty="0"/>
              <a:t>Social Security income = $1,000 for self and $488 wife</a:t>
            </a:r>
          </a:p>
          <a:p>
            <a:r>
              <a:rPr lang="en-US" dirty="0"/>
              <a:t>Medical Expenses = $280 Medicare for himself and spouse per month </a:t>
            </a:r>
          </a:p>
          <a:p>
            <a:r>
              <a:rPr lang="en-US" dirty="0"/>
              <a:t>Etna Supplemental = $400 per month for himself and spouse</a:t>
            </a:r>
          </a:p>
          <a:p>
            <a:r>
              <a:rPr lang="en-US" dirty="0"/>
              <a:t>Part D = $160/per month for him self and spouse </a:t>
            </a:r>
          </a:p>
          <a:p>
            <a:pPr marL="0" indent="0" algn="ctr">
              <a:buNone/>
            </a:pPr>
            <a:endParaRPr lang="en-US" dirty="0"/>
          </a:p>
          <a:p>
            <a:pPr marL="0" indent="0" algn="ctr">
              <a:buNone/>
            </a:pPr>
            <a:r>
              <a:rPr lang="en-US" dirty="0"/>
              <a:t>How much will he get?</a:t>
            </a:r>
          </a:p>
        </p:txBody>
      </p:sp>
      <p:sp>
        <p:nvSpPr>
          <p:cNvPr id="3" name="Title 2">
            <a:extLst>
              <a:ext uri="{FF2B5EF4-FFF2-40B4-BE49-F238E27FC236}">
                <a16:creationId xmlns:a16="http://schemas.microsoft.com/office/drawing/2014/main" id="{A125F745-653D-645A-C935-80FFF3641803}"/>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28986241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4AC4391-43E9-B981-6136-12F0566ABA2A}"/>
              </a:ext>
            </a:extLst>
          </p:cNvPr>
          <p:cNvSpPr>
            <a:spLocks noGrp="1"/>
          </p:cNvSpPr>
          <p:nvPr>
            <p:ph idx="1"/>
          </p:nvPr>
        </p:nvSpPr>
        <p:spPr/>
        <p:txBody>
          <a:bodyPr/>
          <a:lstStyle/>
          <a:p>
            <a:r>
              <a:rPr lang="en-US" dirty="0"/>
              <a:t>Veteran #4 is not Eligible he is not a war time veteran.</a:t>
            </a:r>
          </a:p>
        </p:txBody>
      </p:sp>
      <p:sp>
        <p:nvSpPr>
          <p:cNvPr id="3" name="Title 2">
            <a:extLst>
              <a:ext uri="{FF2B5EF4-FFF2-40B4-BE49-F238E27FC236}">
                <a16:creationId xmlns:a16="http://schemas.microsoft.com/office/drawing/2014/main" id="{5776BF51-A721-F293-23AF-9D1B1D037BA4}"/>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3594642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FABBB6-1D2C-E4F5-AB68-D4C472DEA1A1}"/>
              </a:ext>
            </a:extLst>
          </p:cNvPr>
          <p:cNvSpPr>
            <a:spLocks noGrp="1"/>
          </p:cNvSpPr>
          <p:nvPr>
            <p:ph idx="1"/>
          </p:nvPr>
        </p:nvSpPr>
        <p:spPr/>
        <p:txBody>
          <a:bodyPr>
            <a:normAutofit fontScale="92500" lnSpcReduction="20000"/>
          </a:bodyPr>
          <a:lstStyle/>
          <a:p>
            <a:r>
              <a:rPr lang="en-US" dirty="0"/>
              <a:t>Veteran # 5 is 80 years old, married, with no other dependents. He is in a nursing home.  He served from August 1950 to September 1951.  </a:t>
            </a:r>
          </a:p>
          <a:p>
            <a:r>
              <a:rPr lang="en-US" dirty="0"/>
              <a:t>Social Security income = $1,078 for self and $488 for wife</a:t>
            </a:r>
          </a:p>
          <a:p>
            <a:r>
              <a:rPr lang="en-US" dirty="0"/>
              <a:t>State Bank RMD = $500 per month $50,000 in value for wife</a:t>
            </a:r>
          </a:p>
          <a:p>
            <a:r>
              <a:rPr lang="en-US" dirty="0"/>
              <a:t>State Bank RMD = $1,500 per month  $50,000 for veteran</a:t>
            </a:r>
          </a:p>
          <a:p>
            <a:r>
              <a:rPr lang="en-US" dirty="0"/>
              <a:t>Irrevocable Funeral trust value of $20,000</a:t>
            </a:r>
          </a:p>
          <a:p>
            <a:r>
              <a:rPr lang="en-US" dirty="0"/>
              <a:t>Money in bank = $30,000</a:t>
            </a:r>
          </a:p>
          <a:p>
            <a:r>
              <a:rPr lang="en-US" dirty="0"/>
              <a:t>Nursing home expenses for Veteran= $8,000 per month</a:t>
            </a:r>
          </a:p>
          <a:p>
            <a:r>
              <a:rPr lang="en-US" dirty="0"/>
              <a:t>Medical Expenses = $370 Medicare for himself and spouse per month </a:t>
            </a:r>
          </a:p>
          <a:p>
            <a:r>
              <a:rPr lang="en-US" dirty="0"/>
              <a:t>Etna Supplemental=$348 per month for himself and spouse</a:t>
            </a:r>
          </a:p>
          <a:p>
            <a:r>
              <a:rPr lang="en-US" dirty="0"/>
              <a:t>Part D = $70 per month for him self and spouse </a:t>
            </a:r>
          </a:p>
        </p:txBody>
      </p:sp>
      <p:sp>
        <p:nvSpPr>
          <p:cNvPr id="3" name="Title 2">
            <a:extLst>
              <a:ext uri="{FF2B5EF4-FFF2-40B4-BE49-F238E27FC236}">
                <a16:creationId xmlns:a16="http://schemas.microsoft.com/office/drawing/2014/main" id="{AC8DE38E-73E7-88D7-DB84-E45AEC1D98C9}"/>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407153430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170ED5-1568-13BF-6DDE-C310F35C3450}"/>
              </a:ext>
            </a:extLst>
          </p:cNvPr>
          <p:cNvSpPr>
            <a:spLocks noGrp="1"/>
          </p:cNvSpPr>
          <p:nvPr>
            <p:ph idx="1"/>
          </p:nvPr>
        </p:nvSpPr>
        <p:spPr/>
        <p:txBody>
          <a:bodyPr/>
          <a:lstStyle/>
          <a:p>
            <a:r>
              <a:rPr lang="en-US" dirty="0"/>
              <a:t>Veteran # 5</a:t>
            </a:r>
          </a:p>
          <a:p>
            <a:r>
              <a:rPr lang="en-US" dirty="0"/>
              <a:t>Income = $42,792</a:t>
            </a:r>
          </a:p>
          <a:p>
            <a:r>
              <a:rPr lang="en-US" dirty="0"/>
              <a:t>Med expense after UME $10,4354</a:t>
            </a:r>
          </a:p>
          <a:p>
            <a:r>
              <a:rPr lang="en-US" dirty="0"/>
              <a:t>$2,795 Max rate </a:t>
            </a:r>
          </a:p>
        </p:txBody>
      </p:sp>
      <p:sp>
        <p:nvSpPr>
          <p:cNvPr id="3" name="Title 2">
            <a:extLst>
              <a:ext uri="{FF2B5EF4-FFF2-40B4-BE49-F238E27FC236}">
                <a16:creationId xmlns:a16="http://schemas.microsoft.com/office/drawing/2014/main" id="{D20A1CDA-754C-AF79-0BF6-67A0CA6FD67A}"/>
              </a:ext>
            </a:extLst>
          </p:cNvPr>
          <p:cNvSpPr>
            <a:spLocks noGrp="1"/>
          </p:cNvSpPr>
          <p:nvPr>
            <p:ph type="title"/>
          </p:nvPr>
        </p:nvSpPr>
        <p:spPr/>
        <p:txBody>
          <a:bodyPr/>
          <a:lstStyle/>
          <a:p>
            <a:r>
              <a:rPr lang="en-US" dirty="0"/>
              <a:t>Math Examples</a:t>
            </a:r>
          </a:p>
        </p:txBody>
      </p:sp>
    </p:spTree>
    <p:extLst>
      <p:ext uri="{BB962C8B-B14F-4D97-AF65-F5344CB8AC3E}">
        <p14:creationId xmlns:p14="http://schemas.microsoft.com/office/powerpoint/2010/main" val="967971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164761F-D1BE-2E36-24DB-4E7C869E815C}"/>
              </a:ext>
            </a:extLst>
          </p:cNvPr>
          <p:cNvSpPr>
            <a:spLocks noGrp="1"/>
          </p:cNvSpPr>
          <p:nvPr>
            <p:ph idx="1"/>
          </p:nvPr>
        </p:nvSpPr>
        <p:spPr/>
        <p:txBody>
          <a:bodyPr>
            <a:normAutofit fontScale="92500"/>
          </a:bodyPr>
          <a:lstStyle/>
          <a:p>
            <a:r>
              <a:rPr lang="en-US" dirty="0"/>
              <a:t>The Claim forms:  Veteran - VA Form 21-527ez and Dependents – VA Form 21-534ez</a:t>
            </a:r>
          </a:p>
          <a:p>
            <a:r>
              <a:rPr lang="en-US" dirty="0"/>
              <a:t>Supporting forms: VA Form 21-0969 For reporting Income, Interest, etc. </a:t>
            </a:r>
          </a:p>
          <a:p>
            <a:r>
              <a:rPr lang="en-US" dirty="0"/>
              <a:t>VA Form 21-0779: reporting nursing home status</a:t>
            </a:r>
          </a:p>
          <a:p>
            <a:r>
              <a:rPr lang="en-US" dirty="0"/>
              <a:t>VA Form 21-2680: reporting the need for aid and attendance, housebound</a:t>
            </a:r>
          </a:p>
          <a:p>
            <a:r>
              <a:rPr lang="en-US" dirty="0"/>
              <a:t>VA Form 21-8416: reporting medical expenses, also used for UME each year</a:t>
            </a:r>
          </a:p>
          <a:p>
            <a:r>
              <a:rPr lang="en-US" dirty="0"/>
              <a:t>EVR Forms for reporting income – VA Form 21-0516-1 through 21-0519-1</a:t>
            </a:r>
          </a:p>
          <a:p>
            <a:r>
              <a:rPr lang="en-US" dirty="0"/>
              <a:t>There are a few more forms, but they are not commonly used - for example, farm income, etc.</a:t>
            </a:r>
          </a:p>
        </p:txBody>
      </p:sp>
      <p:sp>
        <p:nvSpPr>
          <p:cNvPr id="3" name="Title 2">
            <a:extLst>
              <a:ext uri="{FF2B5EF4-FFF2-40B4-BE49-F238E27FC236}">
                <a16:creationId xmlns:a16="http://schemas.microsoft.com/office/drawing/2014/main" id="{60990677-324F-F21D-28F4-3A82AFC75C6D}"/>
              </a:ext>
            </a:extLst>
          </p:cNvPr>
          <p:cNvSpPr>
            <a:spLocks noGrp="1"/>
          </p:cNvSpPr>
          <p:nvPr>
            <p:ph type="title"/>
          </p:nvPr>
        </p:nvSpPr>
        <p:spPr/>
        <p:txBody>
          <a:bodyPr/>
          <a:lstStyle/>
          <a:p>
            <a:r>
              <a:rPr lang="en-US" dirty="0"/>
              <a:t>Pension Forms &amp; Terms</a:t>
            </a:r>
          </a:p>
        </p:txBody>
      </p:sp>
    </p:spTree>
    <p:extLst>
      <p:ext uri="{BB962C8B-B14F-4D97-AF65-F5344CB8AC3E}">
        <p14:creationId xmlns:p14="http://schemas.microsoft.com/office/powerpoint/2010/main" val="37321982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B9E79-1570-EFC6-1FBF-5B13B3F1CAEE}"/>
              </a:ext>
            </a:extLst>
          </p:cNvPr>
          <p:cNvSpPr>
            <a:spLocks noGrp="1"/>
          </p:cNvSpPr>
          <p:nvPr>
            <p:ph type="title"/>
          </p:nvPr>
        </p:nvSpPr>
        <p:spPr/>
        <p:txBody>
          <a:bodyPr/>
          <a:lstStyle/>
          <a:p>
            <a:r>
              <a:rPr lang="en-US" dirty="0"/>
              <a:t>Questions</a:t>
            </a:r>
          </a:p>
        </p:txBody>
      </p:sp>
    </p:spTree>
    <p:extLst>
      <p:ext uri="{BB962C8B-B14F-4D97-AF65-F5344CB8AC3E}">
        <p14:creationId xmlns:p14="http://schemas.microsoft.com/office/powerpoint/2010/main" val="40724118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57908AF-B78A-707D-AC9A-0FF97744290E}"/>
              </a:ext>
            </a:extLst>
          </p:cNvPr>
          <p:cNvSpPr>
            <a:spLocks noGrp="1"/>
          </p:cNvSpPr>
          <p:nvPr>
            <p:ph idx="1"/>
          </p:nvPr>
        </p:nvSpPr>
        <p:spPr/>
        <p:txBody>
          <a:bodyPr>
            <a:normAutofit fontScale="85000" lnSpcReduction="20000"/>
          </a:bodyPr>
          <a:lstStyle/>
          <a:p>
            <a:r>
              <a:rPr lang="en-US" dirty="0"/>
              <a:t>NSC Pension  (Non-Service Connected)</a:t>
            </a:r>
          </a:p>
          <a:p>
            <a:r>
              <a:rPr lang="en-US" dirty="0"/>
              <a:t>NSC Disability </a:t>
            </a:r>
          </a:p>
          <a:p>
            <a:r>
              <a:rPr lang="en-US" dirty="0"/>
              <a:t>Aid and Attendance</a:t>
            </a:r>
          </a:p>
          <a:p>
            <a:r>
              <a:rPr lang="en-US" dirty="0"/>
              <a:t>Housebound</a:t>
            </a:r>
          </a:p>
          <a:p>
            <a:r>
              <a:rPr lang="en-US" dirty="0"/>
              <a:t>Base Rate </a:t>
            </a:r>
          </a:p>
          <a:p>
            <a:r>
              <a:rPr lang="en-US" dirty="0"/>
              <a:t>Medical Expenses </a:t>
            </a:r>
          </a:p>
          <a:p>
            <a:r>
              <a:rPr lang="en-US" dirty="0"/>
              <a:t>UME  (Unreimbursed Medical Expenses)</a:t>
            </a:r>
          </a:p>
          <a:p>
            <a:r>
              <a:rPr lang="en-US" dirty="0"/>
              <a:t>CES  (Care Expense Statement)</a:t>
            </a:r>
          </a:p>
          <a:p>
            <a:r>
              <a:rPr lang="en-US" dirty="0"/>
              <a:t>Income for VA purposes </a:t>
            </a:r>
          </a:p>
          <a:p>
            <a:r>
              <a:rPr lang="en-US" dirty="0"/>
              <a:t>Countable Income</a:t>
            </a:r>
          </a:p>
          <a:p>
            <a:r>
              <a:rPr lang="en-US" dirty="0"/>
              <a:t>RMD  (Required Monthly Distributions) </a:t>
            </a:r>
          </a:p>
          <a:p>
            <a:r>
              <a:rPr lang="en-US" dirty="0"/>
              <a:t>Interest Income</a:t>
            </a:r>
          </a:p>
        </p:txBody>
      </p:sp>
      <p:sp>
        <p:nvSpPr>
          <p:cNvPr id="3" name="Title 2">
            <a:extLst>
              <a:ext uri="{FF2B5EF4-FFF2-40B4-BE49-F238E27FC236}">
                <a16:creationId xmlns:a16="http://schemas.microsoft.com/office/drawing/2014/main" id="{3CD8F19B-43FA-4D48-F14F-5227E30D3515}"/>
              </a:ext>
            </a:extLst>
          </p:cNvPr>
          <p:cNvSpPr>
            <a:spLocks noGrp="1"/>
          </p:cNvSpPr>
          <p:nvPr>
            <p:ph type="title"/>
          </p:nvPr>
        </p:nvSpPr>
        <p:spPr/>
        <p:txBody>
          <a:bodyPr/>
          <a:lstStyle/>
          <a:p>
            <a:r>
              <a:rPr lang="en-US" dirty="0"/>
              <a:t>Common Terms Used in Pension</a:t>
            </a:r>
          </a:p>
        </p:txBody>
      </p:sp>
    </p:spTree>
    <p:extLst>
      <p:ext uri="{BB962C8B-B14F-4D97-AF65-F5344CB8AC3E}">
        <p14:creationId xmlns:p14="http://schemas.microsoft.com/office/powerpoint/2010/main" val="35213697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8F1FD66-1457-C433-F9A7-8A719D61ADF3}"/>
              </a:ext>
            </a:extLst>
          </p:cNvPr>
          <p:cNvSpPr>
            <a:spLocks noGrp="1"/>
          </p:cNvSpPr>
          <p:nvPr>
            <p:ph idx="1"/>
          </p:nvPr>
        </p:nvSpPr>
        <p:spPr/>
        <p:txBody>
          <a:bodyPr>
            <a:normAutofit fontScale="85000" lnSpcReduction="20000"/>
          </a:bodyPr>
          <a:lstStyle/>
          <a:p>
            <a:r>
              <a:rPr lang="en-US" dirty="0"/>
              <a:t>Assets</a:t>
            </a:r>
          </a:p>
          <a:p>
            <a:r>
              <a:rPr lang="en-US" dirty="0"/>
              <a:t>Net Worth: is the sum of a claimant’s or beneficiary’s assets and annual income. You should report all of your net worth. For purposes of entitlement to a VA pension, the net worth limit effective December 1, 2024, is $159,240.</a:t>
            </a:r>
          </a:p>
          <a:p>
            <a:r>
              <a:rPr lang="en-US" dirty="0"/>
              <a:t>Surviving Spouse</a:t>
            </a:r>
          </a:p>
          <a:p>
            <a:r>
              <a:rPr lang="en-US" dirty="0"/>
              <a:t>Disabled Veteran over 65 or 100% for NSC</a:t>
            </a:r>
          </a:p>
          <a:p>
            <a:r>
              <a:rPr lang="en-US" dirty="0"/>
              <a:t>Irrevocable Trusts </a:t>
            </a:r>
          </a:p>
          <a:p>
            <a:r>
              <a:rPr lang="en-US" dirty="0"/>
              <a:t>Irrevocable Burial Trusts</a:t>
            </a:r>
          </a:p>
          <a:p>
            <a:r>
              <a:rPr lang="en-US" dirty="0"/>
              <a:t>UME Offset Explained</a:t>
            </a:r>
          </a:p>
          <a:p>
            <a:r>
              <a:rPr lang="en-US" dirty="0"/>
              <a:t> 3-Year Lookback/ Penalty period </a:t>
            </a:r>
          </a:p>
          <a:p>
            <a:r>
              <a:rPr lang="en-US" dirty="0"/>
              <a:t>MAPR: Maximum Annual Pension Rate</a:t>
            </a:r>
          </a:p>
          <a:p>
            <a:r>
              <a:rPr lang="en-US" dirty="0"/>
              <a:t>Liberalizing Legislation (pension could go back one year)</a:t>
            </a:r>
          </a:p>
          <a:p>
            <a:pPr marL="0" indent="0">
              <a:buNone/>
            </a:pPr>
            <a:endParaRPr lang="en-US" dirty="0"/>
          </a:p>
        </p:txBody>
      </p:sp>
      <p:sp>
        <p:nvSpPr>
          <p:cNvPr id="3" name="Title 2">
            <a:extLst>
              <a:ext uri="{FF2B5EF4-FFF2-40B4-BE49-F238E27FC236}">
                <a16:creationId xmlns:a16="http://schemas.microsoft.com/office/drawing/2014/main" id="{815463D2-D102-3424-729F-FB69766BA989}"/>
              </a:ext>
            </a:extLst>
          </p:cNvPr>
          <p:cNvSpPr>
            <a:spLocks noGrp="1"/>
          </p:cNvSpPr>
          <p:nvPr>
            <p:ph type="title"/>
          </p:nvPr>
        </p:nvSpPr>
        <p:spPr/>
        <p:txBody>
          <a:bodyPr/>
          <a:lstStyle/>
          <a:p>
            <a:r>
              <a:rPr lang="en-US" dirty="0"/>
              <a:t>Terms Continued</a:t>
            </a:r>
          </a:p>
        </p:txBody>
      </p:sp>
    </p:spTree>
    <p:extLst>
      <p:ext uri="{BB962C8B-B14F-4D97-AF65-F5344CB8AC3E}">
        <p14:creationId xmlns:p14="http://schemas.microsoft.com/office/powerpoint/2010/main" val="1807866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E7A006E-B36D-04A0-8793-4DA1A7232B51}"/>
              </a:ext>
            </a:extLst>
          </p:cNvPr>
          <p:cNvSpPr>
            <a:spLocks noGrp="1"/>
          </p:cNvSpPr>
          <p:nvPr>
            <p:ph idx="1"/>
          </p:nvPr>
        </p:nvSpPr>
        <p:spPr/>
        <p:txBody>
          <a:bodyPr>
            <a:normAutofit fontScale="92500" lnSpcReduction="10000"/>
          </a:bodyPr>
          <a:lstStyle/>
          <a:p>
            <a:r>
              <a:rPr lang="en-US" dirty="0"/>
              <a:t>War Time Veterans Under current law, VA recognizes the following wartime periods to determine eligibility for VA Pension benefits: </a:t>
            </a:r>
          </a:p>
          <a:p>
            <a:r>
              <a:rPr lang="en-US" dirty="0"/>
              <a:t>Mexican Border Period (May 9, 1916 – April 5, 1917, for Veterans who served in Mexico, on its borders, or adjacent waters) </a:t>
            </a:r>
          </a:p>
          <a:p>
            <a:r>
              <a:rPr lang="en-US" dirty="0"/>
              <a:t>World War I (April 6, 1917 – November 11, 1918) </a:t>
            </a:r>
          </a:p>
          <a:p>
            <a:r>
              <a:rPr lang="en-US" dirty="0"/>
              <a:t>World War II (December 7, 1941 – December 31, 1946) </a:t>
            </a:r>
          </a:p>
          <a:p>
            <a:r>
              <a:rPr lang="en-US" dirty="0"/>
              <a:t>Korean conflict (June 27, 1950 – January 31, 1955) </a:t>
            </a:r>
          </a:p>
          <a:p>
            <a:r>
              <a:rPr lang="en-US" dirty="0"/>
              <a:t>Vietnam era (February 28, 1961 – May 7, 1975, for Veterans who served in the Republic of Vietnam during that period; otherwise, August 5, 1964 – May 7, 1975) </a:t>
            </a:r>
          </a:p>
          <a:p>
            <a:r>
              <a:rPr lang="en-US" dirty="0"/>
              <a:t>Gulf War (August 2, 1990 – through a future date to be set by law or Presidential Proclamation)</a:t>
            </a:r>
          </a:p>
        </p:txBody>
      </p:sp>
      <p:sp>
        <p:nvSpPr>
          <p:cNvPr id="3" name="Title 2">
            <a:extLst>
              <a:ext uri="{FF2B5EF4-FFF2-40B4-BE49-F238E27FC236}">
                <a16:creationId xmlns:a16="http://schemas.microsoft.com/office/drawing/2014/main" id="{2BB5A239-18AB-6F54-3B33-2D85BF9D199E}"/>
              </a:ext>
            </a:extLst>
          </p:cNvPr>
          <p:cNvSpPr>
            <a:spLocks noGrp="1"/>
          </p:cNvSpPr>
          <p:nvPr>
            <p:ph type="title"/>
          </p:nvPr>
        </p:nvSpPr>
        <p:spPr/>
        <p:txBody>
          <a:bodyPr/>
          <a:lstStyle/>
          <a:p>
            <a:r>
              <a:rPr lang="en-US" dirty="0"/>
              <a:t>Eligibility Periods</a:t>
            </a:r>
          </a:p>
        </p:txBody>
      </p:sp>
    </p:spTree>
    <p:extLst>
      <p:ext uri="{BB962C8B-B14F-4D97-AF65-F5344CB8AC3E}">
        <p14:creationId xmlns:p14="http://schemas.microsoft.com/office/powerpoint/2010/main" val="2716067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32B5F8F-2DB9-A8B2-D04A-A81E65B683C2}"/>
              </a:ext>
            </a:extLst>
          </p:cNvPr>
          <p:cNvSpPr>
            <a:spLocks noGrp="1"/>
          </p:cNvSpPr>
          <p:nvPr>
            <p:ph idx="1"/>
          </p:nvPr>
        </p:nvSpPr>
        <p:spPr/>
        <p:txBody>
          <a:bodyPr/>
          <a:lstStyle/>
          <a:p>
            <a:r>
              <a:rPr lang="en-US" dirty="0"/>
              <a:t>Think of the UME offset kind of like copays. It is calculated by multiplying the annual pension rate by 5%</a:t>
            </a:r>
          </a:p>
          <a:p>
            <a:r>
              <a:rPr lang="en-US" dirty="0"/>
              <a:t>Base pension rate $1413 x .05=848</a:t>
            </a:r>
          </a:p>
          <a:p>
            <a:r>
              <a:rPr lang="en-US" dirty="0"/>
              <a:t>Base Pension rate with 1 dependent $22216 x .05= $1102</a:t>
            </a:r>
          </a:p>
          <a:p>
            <a:pPr marL="0" indent="0">
              <a:buNone/>
            </a:pPr>
            <a:endParaRPr lang="en-US" dirty="0"/>
          </a:p>
          <a:p>
            <a:endParaRPr lang="en-US" dirty="0"/>
          </a:p>
        </p:txBody>
      </p:sp>
      <p:sp>
        <p:nvSpPr>
          <p:cNvPr id="3" name="Title 2">
            <a:extLst>
              <a:ext uri="{FF2B5EF4-FFF2-40B4-BE49-F238E27FC236}">
                <a16:creationId xmlns:a16="http://schemas.microsoft.com/office/drawing/2014/main" id="{68494E19-C854-F0D1-BF44-B81EB436DC6A}"/>
              </a:ext>
            </a:extLst>
          </p:cNvPr>
          <p:cNvSpPr>
            <a:spLocks noGrp="1"/>
          </p:cNvSpPr>
          <p:nvPr>
            <p:ph type="title"/>
          </p:nvPr>
        </p:nvSpPr>
        <p:spPr/>
        <p:txBody>
          <a:bodyPr/>
          <a:lstStyle/>
          <a:p>
            <a:r>
              <a:rPr lang="en-US" dirty="0"/>
              <a:t>UME Off Set Explained</a:t>
            </a:r>
          </a:p>
        </p:txBody>
      </p:sp>
    </p:spTree>
    <p:extLst>
      <p:ext uri="{BB962C8B-B14F-4D97-AF65-F5344CB8AC3E}">
        <p14:creationId xmlns:p14="http://schemas.microsoft.com/office/powerpoint/2010/main" val="3532179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980499C-B9EC-B183-F1BD-B7932A169383}"/>
              </a:ext>
            </a:extLst>
          </p:cNvPr>
          <p:cNvSpPr>
            <a:spLocks noGrp="1"/>
          </p:cNvSpPr>
          <p:nvPr>
            <p:ph type="title"/>
          </p:nvPr>
        </p:nvSpPr>
        <p:spPr/>
        <p:txBody>
          <a:bodyPr>
            <a:normAutofit fontScale="90000"/>
          </a:bodyPr>
          <a:lstStyle/>
          <a:p>
            <a:r>
              <a:rPr lang="en-US" dirty="0"/>
              <a:t>Maximum Annual Pension Rates (2025)</a:t>
            </a:r>
          </a:p>
        </p:txBody>
      </p:sp>
      <p:pic>
        <p:nvPicPr>
          <p:cNvPr id="4" name="Picture 3">
            <a:extLst>
              <a:ext uri="{FF2B5EF4-FFF2-40B4-BE49-F238E27FC236}">
                <a16:creationId xmlns:a16="http://schemas.microsoft.com/office/drawing/2014/main" id="{EF2FCA0C-E555-7C7A-84E8-CC81705DF7E2}"/>
              </a:ext>
            </a:extLst>
          </p:cNvPr>
          <p:cNvPicPr>
            <a:picLocks noChangeAspect="1"/>
          </p:cNvPicPr>
          <p:nvPr/>
        </p:nvPicPr>
        <p:blipFill>
          <a:blip r:embed="rId2"/>
          <a:stretch>
            <a:fillRect/>
          </a:stretch>
        </p:blipFill>
        <p:spPr>
          <a:xfrm>
            <a:off x="3135823" y="1716345"/>
            <a:ext cx="5920353" cy="5025418"/>
          </a:xfrm>
          <a:prstGeom prst="rect">
            <a:avLst/>
          </a:prstGeom>
        </p:spPr>
      </p:pic>
    </p:spTree>
    <p:extLst>
      <p:ext uri="{BB962C8B-B14F-4D97-AF65-F5344CB8AC3E}">
        <p14:creationId xmlns:p14="http://schemas.microsoft.com/office/powerpoint/2010/main" val="2298095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1D49DB1-3454-E36E-864D-94C420215F2F}"/>
              </a:ext>
            </a:extLst>
          </p:cNvPr>
          <p:cNvSpPr>
            <a:spLocks noGrp="1"/>
          </p:cNvSpPr>
          <p:nvPr>
            <p:ph idx="1"/>
          </p:nvPr>
        </p:nvSpPr>
        <p:spPr/>
        <p:txBody>
          <a:bodyPr/>
          <a:lstStyle/>
          <a:p>
            <a:pPr marL="231775" lvl="1" indent="-231775"/>
            <a:r>
              <a:rPr lang="en-US" dirty="0"/>
              <a:t>If your medical expenses for a year are $8,000 and your medical insurance pays $6,400 of that, your unreimbursed medical expense is $1,600.</a:t>
            </a:r>
          </a:p>
          <a:p>
            <a:pPr marL="231775" lvl="1" indent="-231775"/>
            <a:r>
              <a:rPr lang="en-US" dirty="0"/>
              <a:t>That portion of your unreimbursed medical expenses ($1,600 in the example above), which is more than 5% of the maximum rate of pension, or $848 in this example ($16965 x .05 = $848), may be deducted from your total combined income which then increases the amount VA will pay to you.</a:t>
            </a:r>
          </a:p>
          <a:p>
            <a:pPr marL="231775" lvl="1" indent="-231775"/>
            <a:r>
              <a:rPr lang="en-US" dirty="0"/>
              <a:t>Since the $1,600 out-of-pocket expenses are greater than $848, you may reduce your family income by $752($1,600 - $848). So, your income for VA pension purposes is now $10103 ($10,855 - $752).</a:t>
            </a:r>
          </a:p>
          <a:p>
            <a:pPr marL="231775" lvl="1" indent="-231775"/>
            <a:r>
              <a:rPr lang="en-US" dirty="0"/>
              <a:t>Your VA pension rate would then be $16965(maximum rate for a veteran) minus $10103 (total family income after deducting unreimbursed medical expenses), or $6862 for that year.</a:t>
            </a:r>
          </a:p>
        </p:txBody>
      </p:sp>
      <p:sp>
        <p:nvSpPr>
          <p:cNvPr id="3" name="Title 2">
            <a:extLst>
              <a:ext uri="{FF2B5EF4-FFF2-40B4-BE49-F238E27FC236}">
                <a16:creationId xmlns:a16="http://schemas.microsoft.com/office/drawing/2014/main" id="{7AD53380-3AF9-BC08-3696-E2BDD14377B1}"/>
              </a:ext>
            </a:extLst>
          </p:cNvPr>
          <p:cNvSpPr>
            <a:spLocks noGrp="1"/>
          </p:cNvSpPr>
          <p:nvPr>
            <p:ph type="title"/>
          </p:nvPr>
        </p:nvSpPr>
        <p:spPr/>
        <p:txBody>
          <a:bodyPr/>
          <a:lstStyle/>
          <a:p>
            <a:r>
              <a:rPr lang="en-US" dirty="0"/>
              <a:t>Example of Calculating UME Off Set</a:t>
            </a:r>
          </a:p>
        </p:txBody>
      </p:sp>
    </p:spTree>
    <p:extLst>
      <p:ext uri="{BB962C8B-B14F-4D97-AF65-F5344CB8AC3E}">
        <p14:creationId xmlns:p14="http://schemas.microsoft.com/office/powerpoint/2010/main" val="1055607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2B09D8E-B11F-8A26-64CE-AAC3AFCDFE11}"/>
              </a:ext>
            </a:extLst>
          </p:cNvPr>
          <p:cNvSpPr>
            <a:spLocks noGrp="1"/>
          </p:cNvSpPr>
          <p:nvPr>
            <p:ph idx="1"/>
          </p:nvPr>
        </p:nvSpPr>
        <p:spPr/>
        <p:txBody>
          <a:bodyPr>
            <a:normAutofit fontScale="92500"/>
          </a:bodyPr>
          <a:lstStyle/>
          <a:p>
            <a:r>
              <a:rPr lang="en-US" dirty="0"/>
              <a:t>Pension is a program that attempts to keep the veteran or dependents above the poverty line. </a:t>
            </a:r>
          </a:p>
          <a:p>
            <a:r>
              <a:rPr lang="en-US" dirty="0"/>
              <a:t>The Math is elementary if you think about it.</a:t>
            </a:r>
          </a:p>
          <a:p>
            <a:r>
              <a:rPr lang="en-US" dirty="0"/>
              <a:t>For a brand-new claim, it is income minus ongoing medical expenses. It’s that simple.</a:t>
            </a:r>
          </a:p>
          <a:p>
            <a:r>
              <a:rPr lang="en-US" dirty="0"/>
              <a:t>Now it starts getting complicated when the veteran has other assets that could make them over the asset guidelines.</a:t>
            </a:r>
          </a:p>
          <a:p>
            <a:r>
              <a:rPr lang="en-US" dirty="0"/>
              <a:t>As of this class, the VA considers $159,240 in assets to be over the limit for the VA pension.</a:t>
            </a:r>
          </a:p>
          <a:p>
            <a:r>
              <a:rPr lang="en-US" dirty="0"/>
              <a:t>But there are always exceptions to this rule. For example, they have $20k per month in Nursing home fees, the VA may still grant the pension. </a:t>
            </a:r>
          </a:p>
        </p:txBody>
      </p:sp>
      <p:sp>
        <p:nvSpPr>
          <p:cNvPr id="3" name="Title 2">
            <a:extLst>
              <a:ext uri="{FF2B5EF4-FFF2-40B4-BE49-F238E27FC236}">
                <a16:creationId xmlns:a16="http://schemas.microsoft.com/office/drawing/2014/main" id="{B0D3850D-53F7-7CC1-9FF8-4BB884C45B27}"/>
              </a:ext>
            </a:extLst>
          </p:cNvPr>
          <p:cNvSpPr>
            <a:spLocks noGrp="1"/>
          </p:cNvSpPr>
          <p:nvPr>
            <p:ph type="title"/>
          </p:nvPr>
        </p:nvSpPr>
        <p:spPr/>
        <p:txBody>
          <a:bodyPr>
            <a:normAutofit fontScale="90000"/>
          </a:bodyPr>
          <a:lstStyle/>
          <a:p>
            <a:r>
              <a:rPr lang="en-US" dirty="0"/>
              <a:t>Math</a:t>
            </a:r>
            <a:br>
              <a:rPr lang="en-US" dirty="0"/>
            </a:br>
            <a:r>
              <a:rPr lang="en-US" dirty="0"/>
              <a:t>(The Scary Part)</a:t>
            </a:r>
          </a:p>
        </p:txBody>
      </p:sp>
    </p:spTree>
    <p:extLst>
      <p:ext uri="{BB962C8B-B14F-4D97-AF65-F5344CB8AC3E}">
        <p14:creationId xmlns:p14="http://schemas.microsoft.com/office/powerpoint/2010/main" val="14292814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95f1b23-abaf-45ee-821d-b7ab251ab3bf}" enabled="0" method="" siteId="{e95f1b23-abaf-45ee-821d-b7ab251ab3bf}" removed="1"/>
</clbl:labelList>
</file>

<file path=docProps/app.xml><?xml version="1.0" encoding="utf-8"?>
<Properties xmlns="http://schemas.openxmlformats.org/officeDocument/2006/extended-properties" xmlns:vt="http://schemas.openxmlformats.org/officeDocument/2006/docPropsVTypes">
  <Template/>
  <TotalTime>1611</TotalTime>
  <Words>1330</Words>
  <Application>Microsoft Office PowerPoint</Application>
  <PresentationFormat>Widescreen</PresentationFormat>
  <Paragraphs>118</Paragraphs>
  <Slides>20</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Calibri Light</vt:lpstr>
      <vt:lpstr>Office Theme</vt:lpstr>
      <vt:lpstr>1_Custom Design</vt:lpstr>
      <vt:lpstr>Pension Made Easy</vt:lpstr>
      <vt:lpstr>Pension Forms &amp; Terms</vt:lpstr>
      <vt:lpstr>Common Terms Used in Pension</vt:lpstr>
      <vt:lpstr>Terms Continued</vt:lpstr>
      <vt:lpstr>Eligibility Periods</vt:lpstr>
      <vt:lpstr>UME Off Set Explained</vt:lpstr>
      <vt:lpstr>Maximum Annual Pension Rates (2025)</vt:lpstr>
      <vt:lpstr>Example of Calculating UME Off Set</vt:lpstr>
      <vt:lpstr>Math (The Scary Part)</vt:lpstr>
      <vt:lpstr>Math Examples</vt:lpstr>
      <vt:lpstr>Math Examples</vt:lpstr>
      <vt:lpstr>Math Examples</vt:lpstr>
      <vt:lpstr>Scenario</vt:lpstr>
      <vt:lpstr>Math Examples</vt:lpstr>
      <vt:lpstr>Math Examples</vt:lpstr>
      <vt:lpstr>Math Examples</vt:lpstr>
      <vt:lpstr>Math Examples</vt:lpstr>
      <vt:lpstr>Math Examples</vt:lpstr>
      <vt:lpstr>Math Examples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Monthly Compensation</dc:title>
  <dc:creator>DJ Montreal</dc:creator>
  <cp:lastModifiedBy>Montreal, DJ</cp:lastModifiedBy>
  <cp:revision>12</cp:revision>
  <dcterms:created xsi:type="dcterms:W3CDTF">2024-02-20T00:25:13Z</dcterms:created>
  <dcterms:modified xsi:type="dcterms:W3CDTF">2025-08-20T15:20:37Z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c3b1a8e-41ed-4bc7-92d1-0305fbefd661_Enabled">
    <vt:lpwstr>true</vt:lpwstr>
  </property>
  <property fmtid="{D5CDD505-2E9C-101B-9397-08002B2CF9AE}" pid="3" name="MSIP_Label_ec3b1a8e-41ed-4bc7-92d1-0305fbefd661_SetDate">
    <vt:lpwstr>2025-03-06T18:48:59Z</vt:lpwstr>
  </property>
  <property fmtid="{D5CDD505-2E9C-101B-9397-08002B2CF9AE}" pid="4" name="MSIP_Label_ec3b1a8e-41ed-4bc7-92d1-0305fbefd661_Method">
    <vt:lpwstr>Standard</vt:lpwstr>
  </property>
  <property fmtid="{D5CDD505-2E9C-101B-9397-08002B2CF9AE}" pid="5" name="MSIP_Label_ec3b1a8e-41ed-4bc7-92d1-0305fbefd661_Name">
    <vt:lpwstr>M365-General - Anyone (Unrestricted)-Prod</vt:lpwstr>
  </property>
  <property fmtid="{D5CDD505-2E9C-101B-9397-08002B2CF9AE}" pid="6" name="MSIP_Label_ec3b1a8e-41ed-4bc7-92d1-0305fbefd661_SiteId">
    <vt:lpwstr>70af547c-69ab-416d-b4a6-543b5ce52b99</vt:lpwstr>
  </property>
  <property fmtid="{D5CDD505-2E9C-101B-9397-08002B2CF9AE}" pid="7" name="MSIP_Label_ec3b1a8e-41ed-4bc7-92d1-0305fbefd661_ActionId">
    <vt:lpwstr>32d4c229-b253-4456-a1a0-380e1f3b0038</vt:lpwstr>
  </property>
  <property fmtid="{D5CDD505-2E9C-101B-9397-08002B2CF9AE}" pid="8" name="MSIP_Label_ec3b1a8e-41ed-4bc7-92d1-0305fbefd661_ContentBits">
    <vt:lpwstr>0</vt:lpwstr>
  </property>
</Properties>
</file>